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F9DBF6-2DBB-DD79-EF3B-0048E5E83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E83C8B8-E4C5-C1BA-7BFD-C8DD361BE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C493E0-B60F-4CD1-EF90-D82B0F682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E155C-B6D1-8604-FB41-65511D073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E97A35-1F80-A690-CAC4-8D53ED1A5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13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8D4427-17CA-70AC-4598-972DD66F4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7EADEE3-F40B-6CEF-CCE7-BA64AB4966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1362A7-24B6-1CFA-E24B-AF1DF1E2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B28E26-7791-195A-ACA9-743F1225F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83E56A-A8B8-C33C-B697-B5566DFE1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197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F47964-C09A-5F86-B144-692F16D6D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377D93-75C1-118C-2AF3-A9FF9B925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3D596D-49AC-544B-2EBD-8627B07D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F79E03-CE12-41CB-5F63-3E7570A38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0A0A4E-9044-2DC9-E0E3-D9715611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169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28FA69-8247-4101-B13D-91093BE7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23FE44-2542-DD5A-EA20-5CE1959CC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744C1-C639-0E23-644D-2B4F4A5BB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90F3CE-B849-EA06-4D2D-C0A3BBA1C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024DC1-8BFB-C7DA-03BE-477ACAB1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43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85832-C107-6337-7491-A54F957F6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811C1A-A503-D0B1-5C5B-3BF7CAEA4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865947-16BB-34D4-DCA3-8AF31377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A748F5-E856-2BB4-FB3D-EFC6F0B27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E24AC4-3166-D8FE-32A7-C149A22F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17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DE21D-2359-9F33-FFD6-342E40BD3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6457B0-2994-F950-706E-037D9B161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0D39B60-367C-D138-C5EB-AF7DB67B4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837702-1147-9507-D510-1C9DE85A0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B9FCBE-5FD1-0FDD-877F-3136F97E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634CB8-E8F1-BECF-A26A-32A33A403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318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2D8171-29EA-475D-6A42-4CD27531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9D9252-B952-04C3-CFD9-EF55053B6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25247D-E4B0-136A-260F-F9EFC597F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4C11DA-EED0-2927-802D-F8E550B581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CC93A01-1E58-B3E3-3941-5830FA9D2B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89A0458-0B9E-B5D0-D1C8-FA3886046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006C6D0-D351-C102-16D0-FBAEA6BC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1E8835F-64D9-D88B-C2A0-44BDBFC4B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58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C3E1E7-AC56-C738-FB10-AF2037279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7D14A4B-ADED-24A4-D9C8-5ED84FCD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CADDE9B-EE84-F83F-3617-9A2D59D09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49B9E43-FE40-A6C5-C453-716B88F48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4988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195386-C181-2332-F854-CD847CCB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BB02B2-D44E-56B2-02F0-8D3CFC8A5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3DE1AF-69DE-3602-AAF3-7D8957A7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408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53CB96-52FD-5673-AFA1-33BA37D25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C23A3B-D2D1-1C2B-352A-4BC6502C5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B0958D-BCAD-6DD5-87FF-C55B9DBAF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7ADDC8-33D8-E9A6-A4A0-9C9D4744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5ED2EA-B92A-5DF5-7211-F847CF116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455C19-758D-0CF2-5813-6849887F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00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1A146-7095-27F0-BC2E-17971A342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93B0E9C-FB01-8EF3-F5A6-75E8FE199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A1460A-CEB9-F909-B36D-7BEF4E4415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2A11A0-4BF9-CAFA-CA1D-7922961E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C05F24D-060D-D62D-267E-6B5FC5775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002CEF-5950-A5B8-4533-D142205B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4762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74AEA4E-975B-BC07-78D0-36B92BB58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843206-3860-A1AA-B09B-FEA40D2DE0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D9BC9-E31D-B1CE-5845-F0876A098E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219168-AA42-4832-AF14-0B7366E6B648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01B6-6166-77B0-0ADD-E97F08460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0A07D0-0B99-7E91-B2EF-B48E71094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64ADA8-7926-4F2D-90BB-9F58B4BBF6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2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Primer plano de una placa de circuito">
            <a:extLst>
              <a:ext uri="{FF2B5EF4-FFF2-40B4-BE49-F238E27FC236}">
                <a16:creationId xmlns:a16="http://schemas.microsoft.com/office/drawing/2014/main" id="{065A8022-0672-499C-9F0B-A7037AE4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628" r="-1" b="-1"/>
          <a:stretch>
            <a:fillRect/>
          </a:stretch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9428715-A374-92EF-4F9A-ACFAE6079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01920" y="1122363"/>
            <a:ext cx="6990060" cy="3204134"/>
          </a:xfrm>
        </p:spPr>
        <p:txBody>
          <a:bodyPr anchor="b">
            <a:normAutofit/>
          </a:bodyPr>
          <a:lstStyle/>
          <a:p>
            <a:pPr algn="l"/>
            <a:r>
              <a:rPr lang="es-ES" sz="4000" b="1" dirty="0"/>
              <a:t>ELECTRONICA DIGITAL</a:t>
            </a:r>
            <a:br>
              <a:rPr lang="es-ES" sz="4000" b="1" dirty="0"/>
            </a:br>
            <a:r>
              <a:rPr lang="es-ES" sz="4000" b="1" dirty="0"/>
              <a:t>MICROCONTROLADOR</a:t>
            </a:r>
            <a:br>
              <a:rPr lang="es-ES" sz="4000" b="1" dirty="0"/>
            </a:br>
            <a:r>
              <a:rPr lang="es-ES" sz="4000" b="1" dirty="0"/>
              <a:t>(ARDUINO, ESP32,PICAXE,etc)</a:t>
            </a:r>
            <a:endParaRPr lang="es-CO" sz="40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C2BE9E-46BB-98F5-0768-764D33968E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>
            <a:normAutofit/>
          </a:bodyPr>
          <a:lstStyle/>
          <a:p>
            <a:pPr algn="l"/>
            <a:r>
              <a:rPr lang="es-ES" sz="2000" b="1" dirty="0"/>
              <a:t>Ing. Juan Carlos Vizcaino Aponte</a:t>
            </a:r>
            <a:endParaRPr lang="es-CO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3F2510-9DDA-C778-9D3A-B15F87914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ES" sz="5400" b="1"/>
              <a:t>PROGRAMACION C++</a:t>
            </a:r>
            <a:endParaRPr lang="es-CO" sz="5400" b="1"/>
          </a:p>
        </p:txBody>
      </p:sp>
      <p:sp>
        <p:nvSpPr>
          <p:cNvPr id="2057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AA3A9D-FBC3-817C-035E-B976019EF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s-ES" sz="2200"/>
              <a:t>Entorno de trabajo</a:t>
            </a:r>
          </a:p>
          <a:p>
            <a:r>
              <a:rPr lang="es-ES" sz="2200"/>
              <a:t>Construcción de un programa</a:t>
            </a:r>
          </a:p>
          <a:p>
            <a:r>
              <a:rPr lang="es-CO" sz="2200"/>
              <a:t>Salidas digitales</a:t>
            </a:r>
          </a:p>
          <a:p>
            <a:r>
              <a:rPr lang="es-CO" sz="2200"/>
              <a:t>Funciones de temporización</a:t>
            </a:r>
          </a:p>
          <a:p>
            <a:r>
              <a:rPr lang="es-CO" sz="2200"/>
              <a:t>Funciones en la programación</a:t>
            </a:r>
          </a:p>
        </p:txBody>
      </p:sp>
      <p:pic>
        <p:nvPicPr>
          <p:cNvPr id="2050" name="Picture 2" descr="Por qué estudiar gratis Programación en Visual C++? - Impulso06">
            <a:extLst>
              <a:ext uri="{FF2B5EF4-FFF2-40B4-BE49-F238E27FC236}">
                <a16:creationId xmlns:a16="http://schemas.microsoft.com/office/drawing/2014/main" id="{34E4F4CF-6372-2F67-3E93-EF12516E1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r="31621" b="-1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39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3" name="Rectangle 1032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44" name="Arc 1034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42D45EB-BC98-335E-C070-D01615120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r>
              <a:rPr lang="es-ES" b="1" dirty="0"/>
              <a:t>SENSORES RESISTIVOS</a:t>
            </a:r>
            <a:endParaRPr lang="es-CO" b="1" dirty="0"/>
          </a:p>
        </p:txBody>
      </p:sp>
      <p:sp>
        <p:nvSpPr>
          <p:cNvPr id="1045" name="Freeform: Shape 1036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13E7A6-A94E-127D-AF7C-FBBE5DBE2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080" y="1984443"/>
            <a:ext cx="6360160" cy="4192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ES" sz="5800" b="1"/>
              <a:t>Tipos sensores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sz="380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Termistores (NTC/PTC)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RTD (Resistance Temperature Detector)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Potenciómetros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LDR (Light Dependent Resistor)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Sensores de humedad resistivos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sz="3800">
                <a:latin typeface="Arial" panose="020B0604020202020204" pitchFamily="34" charset="0"/>
              </a:rPr>
              <a:t>Sensores de presión resistivos (Galgas)</a:t>
            </a:r>
            <a:endParaRPr lang="es-ES" sz="3800"/>
          </a:p>
          <a:p>
            <a:pPr lvl="1"/>
            <a:endParaRPr lang="es-ES" sz="1000"/>
          </a:p>
          <a:p>
            <a:endParaRPr lang="es-ES" sz="1000"/>
          </a:p>
          <a:p>
            <a:endParaRPr lang="es-ES" sz="1000"/>
          </a:p>
          <a:p>
            <a:endParaRPr lang="es-ES" sz="1000"/>
          </a:p>
          <a:p>
            <a:r>
              <a:rPr lang="es-ES" sz="4300" b="1"/>
              <a:t>Acondicionamiento</a:t>
            </a:r>
          </a:p>
          <a:p>
            <a:r>
              <a:rPr lang="es-ES" sz="4300" b="1"/>
              <a:t>Ajuste digital</a:t>
            </a:r>
          </a:p>
          <a:p>
            <a:r>
              <a:rPr lang="es-CO" sz="4300" b="1"/>
              <a:t>Conversor análogo a digital</a:t>
            </a:r>
            <a:endParaRPr lang="es-CO" sz="1000" b="1" dirty="0"/>
          </a:p>
        </p:txBody>
      </p:sp>
      <p:pic>
        <p:nvPicPr>
          <p:cNvPr id="1032" name="Picture 8" descr="SENSOR DE HUMEDAD RESISTIVO">
            <a:extLst>
              <a:ext uri="{FF2B5EF4-FFF2-40B4-BE49-F238E27FC236}">
                <a16:creationId xmlns:a16="http://schemas.microsoft.com/office/drawing/2014/main" id="{FD556DA3-56DE-A7F1-88D5-8A3C0EB27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" y="373094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nsores resistivos tipo Pt de vidrio, PT106051, PT106052, PT106055 |ES|">
            <a:extLst>
              <a:ext uri="{FF2B5EF4-FFF2-40B4-BE49-F238E27FC236}">
                <a16:creationId xmlns:a16="http://schemas.microsoft.com/office/drawing/2014/main" id="{254CD824-AE94-60D5-EAFD-DD337662B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85" y="13597"/>
            <a:ext cx="34671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ensores resistivos – Sensores de Gas - YouTube">
            <a:extLst>
              <a:ext uri="{FF2B5EF4-FFF2-40B4-BE49-F238E27FC236}">
                <a16:creationId xmlns:a16="http://schemas.microsoft.com/office/drawing/2014/main" id="{C6B63876-3AFE-E063-FC45-C5F0551A6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35" y="3269906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ensores – Ingeniería Mecánica Eléctrica">
            <a:extLst>
              <a:ext uri="{FF2B5EF4-FFF2-40B4-BE49-F238E27FC236}">
                <a16:creationId xmlns:a16="http://schemas.microsoft.com/office/drawing/2014/main" id="{0C8D7793-F2A4-F0EE-52E1-5667AF75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34" y="1393972"/>
            <a:ext cx="2076450" cy="222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nsor de posición lineal resistivo doble rótula ELAP PL2S - Sensing,  Sensores de Medida">
            <a:extLst>
              <a:ext uri="{FF2B5EF4-FFF2-40B4-BE49-F238E27FC236}">
                <a16:creationId xmlns:a16="http://schemas.microsoft.com/office/drawing/2014/main" id="{AEF550E8-0F30-3F8E-3AAD-5DFCE41FE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142" y="4743303"/>
            <a:ext cx="2946093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nsor de Fuerza Resistivo — 0.25&quot; - SANDOROBOTICS">
            <a:extLst>
              <a:ext uri="{FF2B5EF4-FFF2-40B4-BE49-F238E27FC236}">
                <a16:creationId xmlns:a16="http://schemas.microsoft.com/office/drawing/2014/main" id="{C45345E3-B701-9070-9F2A-5A353111C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" y="1736884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SENSOR DE FUERZA RESISTIVO FSR402 - ZAMUX BOGOTA">
            <a:extLst>
              <a:ext uri="{FF2B5EF4-FFF2-40B4-BE49-F238E27FC236}">
                <a16:creationId xmlns:a16="http://schemas.microsoft.com/office/drawing/2014/main" id="{AC25123B-30D0-83FF-6A91-DFD21B314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955" y="246731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039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715E468-3622-A5F0-9F41-E6D0D0718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s-ES" dirty="0"/>
              <a:t>MOTORES DC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8A9469-3EDF-B5D9-FE92-3607BA99A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114" y="2291640"/>
            <a:ext cx="4958966" cy="3917773"/>
          </a:xfrm>
        </p:spPr>
        <p:txBody>
          <a:bodyPr>
            <a:normAutofit/>
          </a:bodyPr>
          <a:lstStyle/>
          <a:p>
            <a:r>
              <a:rPr lang="es-ES" dirty="0"/>
              <a:t>Motor DC</a:t>
            </a:r>
          </a:p>
          <a:p>
            <a:r>
              <a:rPr lang="es-ES" dirty="0"/>
              <a:t>Control de velocidad PWM</a:t>
            </a:r>
          </a:p>
          <a:p>
            <a:r>
              <a:rPr lang="es-ES" dirty="0"/>
              <a:t>Motor Paso A Paso</a:t>
            </a:r>
          </a:p>
          <a:p>
            <a:r>
              <a:rPr lang="es-ES" dirty="0"/>
              <a:t>Servomotor</a:t>
            </a:r>
          </a:p>
          <a:p>
            <a:r>
              <a:rPr lang="es-ES" dirty="0"/>
              <a:t>Control de posición PWM</a:t>
            </a:r>
            <a:endParaRPr lang="es-CO" sz="2400" dirty="0"/>
          </a:p>
        </p:txBody>
      </p:sp>
      <p:pic>
        <p:nvPicPr>
          <p:cNvPr id="3074" name="Picture 2" descr="Como Funcionan los MOTORES DC? TIPOS y Aplicaciones || CURSO Control de MOTORES  DC Parte #1 - YouTube">
            <a:extLst>
              <a:ext uri="{FF2B5EF4-FFF2-40B4-BE49-F238E27FC236}">
                <a16:creationId xmlns:a16="http://schemas.microsoft.com/office/drawing/2014/main" id="{9FC9BDB4-D59F-EA3B-FFB5-52B9B70AF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6658" y="1270000"/>
            <a:ext cx="6171679" cy="42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12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7" name="Rectangle 4106">
            <a:extLst>
              <a:ext uri="{FF2B5EF4-FFF2-40B4-BE49-F238E27FC236}">
                <a16:creationId xmlns:a16="http://schemas.microsoft.com/office/drawing/2014/main" id="{D75A5B51-0925-4835-8511-A0DD17EAA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8ED727B-196C-0383-A74D-1B6AAED9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5"/>
            <a:ext cx="5295015" cy="2063808"/>
          </a:xfrm>
        </p:spPr>
        <p:txBody>
          <a:bodyPr anchor="b">
            <a:normAutofit/>
          </a:bodyPr>
          <a:lstStyle/>
          <a:p>
            <a:r>
              <a:rPr lang="es-ES" sz="5400"/>
              <a:t>VISUALIZADORES DIGITALES</a:t>
            </a:r>
            <a:endParaRPr lang="es-CO" sz="5400"/>
          </a:p>
        </p:txBody>
      </p:sp>
      <p:sp>
        <p:nvSpPr>
          <p:cNvPr id="4109" name="Sketch line">
            <a:extLst>
              <a:ext uri="{FF2B5EF4-FFF2-40B4-BE49-F238E27FC236}">
                <a16:creationId xmlns:a16="http://schemas.microsoft.com/office/drawing/2014/main" id="{5CDFD20D-8E4F-4E3A-AF87-93F23E0D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2650181"/>
            <a:ext cx="4343400" cy="18288"/>
          </a:xfrm>
          <a:custGeom>
            <a:avLst/>
            <a:gdLst>
              <a:gd name="csX0" fmla="*/ 0 w 4343400"/>
              <a:gd name="csY0" fmla="*/ 0 h 18288"/>
              <a:gd name="csX1" fmla="*/ 577052 w 4343400"/>
              <a:gd name="csY1" fmla="*/ 0 h 18288"/>
              <a:gd name="csX2" fmla="*/ 1067235 w 4343400"/>
              <a:gd name="csY2" fmla="*/ 0 h 18288"/>
              <a:gd name="csX3" fmla="*/ 1600853 w 4343400"/>
              <a:gd name="csY3" fmla="*/ 0 h 18288"/>
              <a:gd name="csX4" fmla="*/ 2264773 w 4343400"/>
              <a:gd name="csY4" fmla="*/ 0 h 18288"/>
              <a:gd name="csX5" fmla="*/ 2841825 w 4343400"/>
              <a:gd name="csY5" fmla="*/ 0 h 18288"/>
              <a:gd name="csX6" fmla="*/ 3375442 w 4343400"/>
              <a:gd name="csY6" fmla="*/ 0 h 18288"/>
              <a:gd name="csX7" fmla="*/ 4343400 w 4343400"/>
              <a:gd name="csY7" fmla="*/ 0 h 18288"/>
              <a:gd name="csX8" fmla="*/ 4343400 w 4343400"/>
              <a:gd name="csY8" fmla="*/ 18288 h 18288"/>
              <a:gd name="csX9" fmla="*/ 3722914 w 4343400"/>
              <a:gd name="csY9" fmla="*/ 18288 h 18288"/>
              <a:gd name="csX10" fmla="*/ 3189297 w 4343400"/>
              <a:gd name="csY10" fmla="*/ 18288 h 18288"/>
              <a:gd name="csX11" fmla="*/ 2481943 w 4343400"/>
              <a:gd name="csY11" fmla="*/ 18288 h 18288"/>
              <a:gd name="csX12" fmla="*/ 1904891 w 4343400"/>
              <a:gd name="csY12" fmla="*/ 18288 h 18288"/>
              <a:gd name="csX13" fmla="*/ 1414707 w 4343400"/>
              <a:gd name="csY13" fmla="*/ 18288 h 18288"/>
              <a:gd name="csX14" fmla="*/ 750788 w 4343400"/>
              <a:gd name="csY14" fmla="*/ 18288 h 18288"/>
              <a:gd name="csX15" fmla="*/ 0 w 4343400"/>
              <a:gd name="csY15" fmla="*/ 18288 h 18288"/>
              <a:gd name="csX16" fmla="*/ 0 w 43434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21FEA4-45B4-D668-153D-8CA09BA21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908005"/>
            <a:ext cx="5295015" cy="3268957"/>
          </a:xfrm>
        </p:spPr>
        <p:txBody>
          <a:bodyPr>
            <a:normAutofit/>
          </a:bodyPr>
          <a:lstStyle/>
          <a:p>
            <a:r>
              <a:rPr lang="es-ES" sz="2200"/>
              <a:t>Visualizadores 7 segmentos</a:t>
            </a:r>
          </a:p>
          <a:p>
            <a:r>
              <a:rPr lang="es-ES" sz="2200"/>
              <a:t>Matriz de leds</a:t>
            </a:r>
          </a:p>
          <a:p>
            <a:r>
              <a:rPr lang="es-ES" sz="2200"/>
              <a:t>Pantallas Cristal liquido LCD</a:t>
            </a:r>
            <a:endParaRPr lang="es-CO" sz="2200"/>
          </a:p>
        </p:txBody>
      </p:sp>
      <p:pic>
        <p:nvPicPr>
          <p:cNvPr id="4100" name="Picture 4" descr="Display LCD de 16x2 WINSTAR WH1602W – Pantalla LCD 16x2 con interfaz I2C,  SPI y 6800 - WINSTAR">
            <a:extLst>
              <a:ext uri="{FF2B5EF4-FFF2-40B4-BE49-F238E27FC236}">
                <a16:creationId xmlns:a16="http://schemas.microsoft.com/office/drawing/2014/main" id="{86175E61-FE7E-DA6C-6021-A918D4E1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502825"/>
            <a:ext cx="2603605" cy="260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triz LED 8x8. Composición de matrices Foto de stock 2425244349 |  Shutterstock">
            <a:extLst>
              <a:ext uri="{FF2B5EF4-FFF2-40B4-BE49-F238E27FC236}">
                <a16:creationId xmlns:a16="http://schemas.microsoft.com/office/drawing/2014/main" id="{77A15E90-67C0-7F03-B198-F0EDE17B3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24328" y="874769"/>
            <a:ext cx="2603605" cy="185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ISPLAY DE 7 SEGMENTOS x 4 (versión 16-10-18)">
            <a:extLst>
              <a:ext uri="{FF2B5EF4-FFF2-40B4-BE49-F238E27FC236}">
                <a16:creationId xmlns:a16="http://schemas.microsoft.com/office/drawing/2014/main" id="{5306DD8E-CBA8-ADC5-A4EA-6C24E9859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97" y="3570136"/>
            <a:ext cx="5431536" cy="2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8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3" name="Rectangle 5132">
            <a:extLst>
              <a:ext uri="{FF2B5EF4-FFF2-40B4-BE49-F238E27FC236}">
                <a16:creationId xmlns:a16="http://schemas.microsoft.com/office/drawing/2014/main" id="{5F255613-AAE8-4321-9EBA-89253DD45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1E41190-2DA5-142B-ABD2-EA05580C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es-ES" sz="4100" b="1"/>
              <a:t>INTERFASE USUARIO - MICROCONTROLADOR</a:t>
            </a:r>
            <a:endParaRPr lang="es-CO" sz="4100" b="1"/>
          </a:p>
        </p:txBody>
      </p:sp>
      <p:sp>
        <p:nvSpPr>
          <p:cNvPr id="5135" name="Freeform: Shape 5134">
            <a:extLst>
              <a:ext uri="{FF2B5EF4-FFF2-40B4-BE49-F238E27FC236}">
                <a16:creationId xmlns:a16="http://schemas.microsoft.com/office/drawing/2014/main" id="{5A3987B4-5CBA-4CB7-862B-56A9917A2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6774" y="0"/>
            <a:ext cx="1290924" cy="700685"/>
          </a:xfrm>
          <a:custGeom>
            <a:avLst/>
            <a:gdLst>
              <a:gd name="connsiteX0" fmla="*/ 0 w 1290924"/>
              <a:gd name="connsiteY0" fmla="*/ 0 h 700685"/>
              <a:gd name="connsiteX1" fmla="*/ 125445 w 1290924"/>
              <a:gd name="connsiteY1" fmla="*/ 0 h 700685"/>
              <a:gd name="connsiteX2" fmla="*/ 125445 w 1290924"/>
              <a:gd name="connsiteY2" fmla="*/ 529211 h 700685"/>
              <a:gd name="connsiteX3" fmla="*/ 1040371 w 1290924"/>
              <a:gd name="connsiteY3" fmla="*/ 0 h 700685"/>
              <a:gd name="connsiteX4" fmla="*/ 1290924 w 1290924"/>
              <a:gd name="connsiteY4" fmla="*/ 0 h 700685"/>
              <a:gd name="connsiteX5" fmla="*/ 94085 w 1290924"/>
              <a:gd name="connsiteY5" fmla="*/ 692290 h 700685"/>
              <a:gd name="connsiteX6" fmla="*/ 62724 w 1290924"/>
              <a:gd name="connsiteY6" fmla="*/ 700685 h 700685"/>
              <a:gd name="connsiteX7" fmla="*/ 0 w 1290924"/>
              <a:gd name="connsiteY7" fmla="*/ 637963 h 70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0924" h="700685">
                <a:moveTo>
                  <a:pt x="0" y="0"/>
                </a:moveTo>
                <a:lnTo>
                  <a:pt x="125445" y="0"/>
                </a:lnTo>
                <a:lnTo>
                  <a:pt x="125445" y="529211"/>
                </a:lnTo>
                <a:lnTo>
                  <a:pt x="1040371" y="0"/>
                </a:lnTo>
                <a:lnTo>
                  <a:pt x="1290924" y="0"/>
                </a:lnTo>
                <a:lnTo>
                  <a:pt x="94085" y="692290"/>
                </a:lnTo>
                <a:cubicBezTo>
                  <a:pt x="84551" y="697800"/>
                  <a:pt x="73733" y="700695"/>
                  <a:pt x="62724" y="700685"/>
                </a:cubicBezTo>
                <a:cubicBezTo>
                  <a:pt x="28082" y="700685"/>
                  <a:pt x="0" y="672604"/>
                  <a:pt x="0" y="63796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137" name="Freeform: Shape 5136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0770" y="-702"/>
            <a:ext cx="842502" cy="35479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F25DB4-F359-7EC7-4724-D4B2EF8CD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r>
              <a:rPr lang="es-ES" dirty="0"/>
              <a:t>Teclados matriciales</a:t>
            </a:r>
          </a:p>
          <a:p>
            <a:r>
              <a:rPr lang="es-ES" dirty="0"/>
              <a:t>Teclados USB</a:t>
            </a:r>
          </a:p>
          <a:p>
            <a:r>
              <a:rPr lang="es-ES" dirty="0"/>
              <a:t>Controles bluetooth</a:t>
            </a:r>
          </a:p>
          <a:p>
            <a:r>
              <a:rPr lang="es-ES" dirty="0"/>
              <a:t>Controles radio-frecuencia</a:t>
            </a:r>
            <a:endParaRPr lang="es-CO" dirty="0"/>
          </a:p>
        </p:txBody>
      </p:sp>
      <p:pic>
        <p:nvPicPr>
          <p:cNvPr id="5128" name="Picture 8" descr="Control Remoto Universal IR RF 21 para Televisor, Reproductor de Audio,  Pequeño Electrodoméstico - China Control remoto por infrarrojos  Ultraligero, control remoto">
            <a:extLst>
              <a:ext uri="{FF2B5EF4-FFF2-40B4-BE49-F238E27FC236}">
                <a16:creationId xmlns:a16="http://schemas.microsoft.com/office/drawing/2014/main" id="{1433486C-545C-6A6A-C7A7-32E0AA989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880072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eclado Matricial 4x4 de Botones – 16 dígitos - Electronilab">
            <a:extLst>
              <a:ext uri="{FF2B5EF4-FFF2-40B4-BE49-F238E27FC236}">
                <a16:creationId xmlns:a16="http://schemas.microsoft.com/office/drawing/2014/main" id="{5E01683A-449F-2409-7687-3CA70DB2E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9313" y="496325"/>
            <a:ext cx="2548728" cy="2548728"/>
          </a:xfrm>
          <a:custGeom>
            <a:avLst/>
            <a:gdLst/>
            <a:ahLst/>
            <a:cxnLst/>
            <a:rect l="l" t="t" r="r" b="b"/>
            <a:pathLst>
              <a:path w="2548728" h="2548728">
                <a:moveTo>
                  <a:pt x="107301" y="0"/>
                </a:moveTo>
                <a:lnTo>
                  <a:pt x="2441427" y="0"/>
                </a:lnTo>
                <a:cubicBezTo>
                  <a:pt x="2500688" y="0"/>
                  <a:pt x="2548728" y="48040"/>
                  <a:pt x="2548728" y="107301"/>
                </a:cubicBezTo>
                <a:lnTo>
                  <a:pt x="2548728" y="2441427"/>
                </a:lnTo>
                <a:cubicBezTo>
                  <a:pt x="2548728" y="2500688"/>
                  <a:pt x="2500688" y="2548728"/>
                  <a:pt x="2441427" y="2548728"/>
                </a:cubicBezTo>
                <a:lnTo>
                  <a:pt x="107301" y="2548728"/>
                </a:lnTo>
                <a:cubicBezTo>
                  <a:pt x="48040" y="2548728"/>
                  <a:pt x="0" y="2500688"/>
                  <a:pt x="0" y="2441427"/>
                </a:cubicBezTo>
                <a:lnTo>
                  <a:pt x="0" y="107301"/>
                </a:lnTo>
                <a:cubicBezTo>
                  <a:pt x="0" y="48040"/>
                  <a:pt x="48040" y="0"/>
                  <a:pt x="1073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ando Para Xbox Series Xs Xbox Onepc Gamesir Kaleid GAMESIR | falabella.com">
            <a:extLst>
              <a:ext uri="{FF2B5EF4-FFF2-40B4-BE49-F238E27FC236}">
                <a16:creationId xmlns:a16="http://schemas.microsoft.com/office/drawing/2014/main" id="{CEFF748C-2B23-DED1-6901-FBB6FF1F8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6774" y="3624263"/>
            <a:ext cx="2552700" cy="2552700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eclado Matricial 4x4">
            <a:extLst>
              <a:ext uri="{FF2B5EF4-FFF2-40B4-BE49-F238E27FC236}">
                <a16:creationId xmlns:a16="http://schemas.microsoft.com/office/drawing/2014/main" id="{7B47F5A5-1A02-DA4F-6A1D-AC2F77AC6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3872" y="3212688"/>
            <a:ext cx="2533423" cy="2533423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Freeform: Shape 5138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4232" y="6356350"/>
            <a:ext cx="1211855" cy="501650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41" name="Freeform: Shape 5140">
            <a:extLst>
              <a:ext uri="{FF2B5EF4-FFF2-40B4-BE49-F238E27FC236}">
                <a16:creationId xmlns:a16="http://schemas.microsoft.com/office/drawing/2014/main" id="{F1FF25AD-D64E-45A0-B2D0-F4A6AB09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95502">
            <a:off x="10118500" y="6009536"/>
            <a:ext cx="1702506" cy="951685"/>
          </a:xfrm>
          <a:custGeom>
            <a:avLst/>
            <a:gdLst>
              <a:gd name="connsiteX0" fmla="*/ 1585229 w 1702506"/>
              <a:gd name="connsiteY0" fmla="*/ 764759 h 951685"/>
              <a:gd name="connsiteX1" fmla="*/ 1623024 w 1702506"/>
              <a:gd name="connsiteY1" fmla="*/ 792810 h 951685"/>
              <a:gd name="connsiteX2" fmla="*/ 1702506 w 1702506"/>
              <a:gd name="connsiteY2" fmla="*/ 951685 h 951685"/>
              <a:gd name="connsiteX3" fmla="*/ 1551862 w 1702506"/>
              <a:gd name="connsiteY3" fmla="*/ 933877 h 951685"/>
              <a:gd name="connsiteX4" fmla="*/ 1513200 w 1702506"/>
              <a:gd name="connsiteY4" fmla="*/ 856627 h 951685"/>
              <a:gd name="connsiteX5" fmla="*/ 1538499 w 1702506"/>
              <a:gd name="connsiteY5" fmla="*/ 770415 h 951685"/>
              <a:gd name="connsiteX6" fmla="*/ 1585229 w 1702506"/>
              <a:gd name="connsiteY6" fmla="*/ 764759 h 951685"/>
              <a:gd name="connsiteX7" fmla="*/ 933455 w 1702506"/>
              <a:gd name="connsiteY7" fmla="*/ 161308 h 951685"/>
              <a:gd name="connsiteX8" fmla="*/ 957797 w 1702506"/>
              <a:gd name="connsiteY8" fmla="*/ 167970 h 951685"/>
              <a:gd name="connsiteX9" fmla="*/ 1286982 w 1702506"/>
              <a:gd name="connsiteY9" fmla="*/ 387616 h 951685"/>
              <a:gd name="connsiteX10" fmla="*/ 1293725 w 1702506"/>
              <a:gd name="connsiteY10" fmla="*/ 477075 h 951685"/>
              <a:gd name="connsiteX11" fmla="*/ 1245453 w 1702506"/>
              <a:gd name="connsiteY11" fmla="*/ 499154 h 951685"/>
              <a:gd name="connsiteX12" fmla="*/ 1245167 w 1702506"/>
              <a:gd name="connsiteY12" fmla="*/ 499154 h 951685"/>
              <a:gd name="connsiteX13" fmla="*/ 1203638 w 1702506"/>
              <a:gd name="connsiteY13" fmla="*/ 484104 h 951685"/>
              <a:gd name="connsiteX14" fmla="*/ 900647 w 1702506"/>
              <a:gd name="connsiteY14" fmla="*/ 281508 h 951685"/>
              <a:gd name="connsiteX15" fmla="*/ 872454 w 1702506"/>
              <a:gd name="connsiteY15" fmla="*/ 196164 h 951685"/>
              <a:gd name="connsiteX16" fmla="*/ 933455 w 1702506"/>
              <a:gd name="connsiteY16" fmla="*/ 161308 h 951685"/>
              <a:gd name="connsiteX17" fmla="*/ 454020 w 1702506"/>
              <a:gd name="connsiteY17" fmla="*/ 13474 h 951685"/>
              <a:gd name="connsiteX18" fmla="*/ 477919 w 1702506"/>
              <a:gd name="connsiteY18" fmla="*/ 21437 h 951685"/>
              <a:gd name="connsiteX19" fmla="*/ 509236 w 1702506"/>
              <a:gd name="connsiteY19" fmla="*/ 84182 h 951685"/>
              <a:gd name="connsiteX20" fmla="*/ 445829 w 1702506"/>
              <a:gd name="connsiteY20" fmla="*/ 139871 h 951685"/>
              <a:gd name="connsiteX21" fmla="*/ 437447 w 1702506"/>
              <a:gd name="connsiteY21" fmla="*/ 139395 h 951685"/>
              <a:gd name="connsiteX22" fmla="*/ 73211 w 1702506"/>
              <a:gd name="connsiteY22" fmla="*/ 137204 h 951685"/>
              <a:gd name="connsiteX23" fmla="*/ 749 w 1702506"/>
              <a:gd name="connsiteY23" fmla="*/ 84082 h 951685"/>
              <a:gd name="connsiteX24" fmla="*/ 53871 w 1702506"/>
              <a:gd name="connsiteY24" fmla="*/ 11621 h 951685"/>
              <a:gd name="connsiteX25" fmla="*/ 58352 w 1702506"/>
              <a:gd name="connsiteY25" fmla="*/ 11093 h 951685"/>
              <a:gd name="connsiteX26" fmla="*/ 454020 w 1702506"/>
              <a:gd name="connsiteY26" fmla="*/ 13474 h 95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2506" h="951685"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lnTo>
                  <a:pt x="1702506" y="951685"/>
                </a:lnTo>
                <a:lnTo>
                  <a:pt x="1551862" y="933877"/>
                </a:lnTo>
                <a:lnTo>
                  <a:pt x="1513200" y="856627"/>
                </a:ln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933455" y="161308"/>
                </a:moveTo>
                <a:cubicBezTo>
                  <a:pt x="941692" y="161855"/>
                  <a:pt x="949960" y="164024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5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89" y="172649"/>
                  <a:pt x="908742" y="159670"/>
                  <a:pt x="933455" y="161308"/>
                </a:cubicBezTo>
                <a:close/>
                <a:moveTo>
                  <a:pt x="454020" y="13474"/>
                </a:moveTo>
                <a:cubicBezTo>
                  <a:pt x="462713" y="14543"/>
                  <a:pt x="470778" y="17324"/>
                  <a:pt x="477919" y="21437"/>
                </a:cubicBez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567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122</Words>
  <Application>Microsoft Office PowerPoint</Application>
  <PresentationFormat>Panorámica</PresentationFormat>
  <Paragraphs>39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Tema de Office</vt:lpstr>
      <vt:lpstr>ELECTRONICA DIGITAL MICROCONTROLADOR (ARDUINO, ESP32,PICAXE,etc)</vt:lpstr>
      <vt:lpstr>PROGRAMACION C++</vt:lpstr>
      <vt:lpstr>SENSORES RESISTIVOS</vt:lpstr>
      <vt:lpstr>MOTORES DC</vt:lpstr>
      <vt:lpstr>VISUALIZADORES DIGITALES</vt:lpstr>
      <vt:lpstr>INTERFASE USUARIO - MICROCONTROLADOR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1</cp:revision>
  <dcterms:created xsi:type="dcterms:W3CDTF">2026-02-03T11:40:08Z</dcterms:created>
  <dcterms:modified xsi:type="dcterms:W3CDTF">2026-02-03T12:33:56Z</dcterms:modified>
</cp:coreProperties>
</file>